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88" r:id="rId3"/>
    <p:sldId id="305" r:id="rId4"/>
    <p:sldId id="289" r:id="rId5"/>
    <p:sldId id="290" r:id="rId6"/>
    <p:sldId id="310" r:id="rId7"/>
    <p:sldId id="306" r:id="rId8"/>
    <p:sldId id="291" r:id="rId9"/>
    <p:sldId id="292" r:id="rId10"/>
    <p:sldId id="293" r:id="rId11"/>
    <p:sldId id="295" r:id="rId12"/>
    <p:sldId id="294" r:id="rId13"/>
    <p:sldId id="296" r:id="rId14"/>
    <p:sldId id="297" r:id="rId15"/>
    <p:sldId id="298" r:id="rId16"/>
    <p:sldId id="299" r:id="rId17"/>
    <p:sldId id="300" r:id="rId18"/>
    <p:sldId id="301" r:id="rId19"/>
    <p:sldId id="303" r:id="rId20"/>
    <p:sldId id="308" r:id="rId21"/>
    <p:sldId id="302" r:id="rId22"/>
    <p:sldId id="307" r:id="rId23"/>
    <p:sldId id="309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69450" autoAdjust="0"/>
  </p:normalViewPr>
  <p:slideViewPr>
    <p:cSldViewPr snapToGrid="0">
      <p:cViewPr varScale="1">
        <p:scale>
          <a:sx n="95" d="100"/>
          <a:sy n="95" d="100"/>
        </p:scale>
        <p:origin x="11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259D8-4AC5-4BDC-8718-66790E153E2D}" type="datetimeFigureOut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A16B2-CCB9-45E6-9F01-F724D45BB9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21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endParaRPr lang="zh-TW" altLang="en-US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</a:t>
                </a:r>
                <a:r>
                  <a:rPr lang="en-US" altLang="zh-TW" i="0">
                    <a:latin typeface="Cambria Math" panose="02040503050406030204" pitchFamily="18" charset="0"/>
                  </a:rPr>
                  <a:t>𝐸[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𝑥</a:t>
                </a:r>
                <a:r>
                  <a:rPr lang="en-US" altLang="zh-TW" b="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𝑖 ]=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𝑦</a:t>
                </a:r>
                <a:r>
                  <a:rPr lang="en-US" altLang="zh-TW" b="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𝑖</a:t>
                </a:r>
                <a:endParaRPr lang="zh-TW" altLang="en-US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A16B2-CCB9-45E6-9F01-F724D45BB96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13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Alpha=beta=gamma=1 C3=C2/2</a:t>
            </a:r>
          </a:p>
          <a:p>
            <a:endParaRPr lang="en-US" altLang="zh-TW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</a:t>
            </a:r>
            <a:r>
              <a:rPr lang="zh-TW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接近 </a:t>
            </a:r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50dB </a:t>
            </a:r>
            <a:r>
              <a:rPr lang="zh-TW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，代表壓縮後的圖像僅有些許非常小的誤差。</a:t>
            </a:r>
          </a:p>
          <a:p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</a:t>
            </a:r>
            <a:r>
              <a:rPr lang="zh-TW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大於 </a:t>
            </a:r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30dB </a:t>
            </a:r>
            <a:r>
              <a:rPr lang="zh-TW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，人眼很難查覺壓縮後和原始影像的差異。</a:t>
            </a:r>
          </a:p>
          <a:p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</a:t>
            </a:r>
            <a:r>
              <a:rPr lang="zh-TW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介於 </a:t>
            </a:r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20dB </a:t>
            </a:r>
            <a:r>
              <a:rPr lang="zh-TW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 </a:t>
            </a:r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30dB </a:t>
            </a:r>
            <a:r>
              <a:rPr lang="zh-TW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之間，人眼就可以察覺出圖像的差異。</a:t>
            </a:r>
          </a:p>
          <a:p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</a:t>
            </a:r>
            <a:r>
              <a:rPr lang="zh-TW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介於 </a:t>
            </a:r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10dB </a:t>
            </a:r>
            <a:r>
              <a:rPr lang="zh-TW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 </a:t>
            </a:r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20dB </a:t>
            </a:r>
            <a:r>
              <a:rPr lang="zh-TW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之間，人眼還是可以用肉眼看出這個圖像原始的結構，且直觀上會判斷兩張圖像不存在很大的差異。</a:t>
            </a:r>
          </a:p>
          <a:p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</a:t>
            </a:r>
            <a:r>
              <a:rPr lang="zh-TW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低於 </a:t>
            </a:r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10dB</a:t>
            </a:r>
            <a:r>
              <a:rPr lang="zh-TW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，人類很難用肉眼去判斷兩個圖像是否為相同，一個圖像是否為另一個圖像的壓縮結果。</a:t>
            </a:r>
            <a:endParaRPr lang="en-US" altLang="zh-TW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亮度</a:t>
            </a:r>
            <a:r>
              <a:rPr lang="zh-TW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TW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對比度 結構度</a:t>
            </a:r>
            <a:endParaRPr lang="en-US" altLang="zh-TW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SSIM=1</a:t>
            </a:r>
            <a:r>
              <a:rPr lang="zh-TW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就是和原始視訊檔案完全一致，若</a:t>
            </a:r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SSIM&gt;=0.98</a:t>
            </a:r>
            <a:r>
              <a:rPr lang="zh-TW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就是難以與原始視訊檔案分辨區別，而</a:t>
            </a:r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SSIM=0.95</a:t>
            </a:r>
            <a:r>
              <a:rPr lang="zh-TW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的時候大多數人都會對畫面滿意，這個數值可以認為是及格的畫面。</a:t>
            </a:r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SSIM=0.90</a:t>
            </a:r>
            <a:r>
              <a:rPr lang="zh-TW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的時候意味著瑕疵可能要比</a:t>
            </a:r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</a:t>
            </a:r>
            <a:r>
              <a:rPr lang="zh-TW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多一倍，肉眼就會察覺到明顯的畫面劣化，因此低於這個數值時，就可以判定為沒有實際觀賞價值。</a:t>
            </a:r>
          </a:p>
          <a:p>
            <a:r>
              <a:rPr lang="zh-TW" altLang="en-US" smtClean="0"/>
              <a:t/>
            </a:r>
            <a:br>
              <a:rPr lang="zh-TW" altLang="en-US" smtClean="0"/>
            </a:b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A16B2-CCB9-45E6-9F01-F724D45BB96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127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deconvolution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A16B2-CCB9-45E6-9F01-F724D45BB96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875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Assume forward model is also differentiable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A16B2-CCB9-45E6-9F01-F724D45BB96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690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+ƞ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mtClean="0"/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ƞ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TW" smtClean="0"/>
                  <a:t>,</a:t>
                </a:r>
                <a:r>
                  <a:rPr lang="zh-TW" altLang="en-US" smtClean="0"/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smtClean="0"/>
                  <a:t> is Gaussian noise,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TW" smtClean="0"/>
                  <a:t> is salt-and-pepper noise by replacing proportion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mtClean="0"/>
                  <a:t> of poxels with random value in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altLang="zh-TW" smtClean="0"/>
              </a:p>
              <a:p>
                <a:pPr fontAlgn="base"/>
                <a:endParaRPr lang="en-US" altLang="zh-TW" sz="1200" b="0" i="0" kern="120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fontAlgn="base"/>
                <a:r>
                  <a:rPr lang="en-US" altLang="zh-TW" sz="1200" b="0" i="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 The </a:t>
                </a:r>
                <a:r>
                  <a:rPr lang="en-US" altLang="zh-TW" sz="1200" b="0" i="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main difference is Wiener is the optimal for Gaussian Noise while Richardson Lucy assumes Poisson Noise.</a:t>
                </a:r>
              </a:p>
              <a:p>
                <a:pPr fontAlgn="base"/>
                <a:r>
                  <a:rPr lang="en-US" altLang="zh-TW" sz="1200" b="0" i="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Poisson Noise is a better model for noise in photos captured by a Photo Diode.</a:t>
                </a:r>
              </a:p>
              <a:p>
                <a:pPr fontAlgn="base"/>
                <a:r>
                  <a:rPr lang="en-US" altLang="zh-TW" sz="1200" b="0" i="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Computationally, in the case of Gaussian Noise and Linear Convolution the solution has a closed form solution in the Maximum Likelihood / LS sense.</a:t>
                </a:r>
              </a:p>
              <a:p>
                <a:pPr fontAlgn="base"/>
                <a:r>
                  <a:rPr lang="en-US" altLang="zh-TW" sz="1200" b="0" i="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Lucy Richardson method, which is a Maximum Likelihood in the Poisson case, has no closed form solution and requires iterative approach.</a:t>
                </a:r>
              </a:p>
              <a:p>
                <a:pPr fontAlgn="base"/>
                <a:endParaRPr lang="en-US" altLang="zh-TW" sz="1200" b="0" i="0" kern="120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fontAlgn="base"/>
                <a:r>
                  <a:rPr lang="en-US" altLang="zh-TW" sz="1200" b="0" i="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https://dsp.stackexchange.com/questions/6144/deconvolution-richardson-lucy-vs-wiener-filter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mtClean="0"/>
              </a:p>
              <a:p>
                <a:endParaRPr lang="zh-TW" altLang="en-US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b="0" i="0" smtClean="0">
                    <a:latin typeface="Cambria Math" panose="02040503050406030204" pitchFamily="18" charset="0"/>
                  </a:rPr>
                  <a:t>𝑛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(𝑧)=𝑠_𝑝 (𝑧+ƞ(𝑧)𝑁)</a:t>
                </a:r>
                <a:r>
                  <a:rPr lang="en-US" altLang="zh-TW" smtClean="0"/>
                  <a:t>, </a:t>
                </a:r>
                <a:r>
                  <a:rPr lang="en-US" altLang="zh-TW" i="0">
                    <a:latin typeface="Cambria Math" panose="02040503050406030204" pitchFamily="18" charset="0"/>
                  </a:rPr>
                  <a:t>ƞ(𝑧)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=√(</a:t>
                </a:r>
                <a:r>
                  <a:rPr lang="zh-TW" altLang="en-US" b="0" i="0" smtClean="0">
                    <a:latin typeface="Cambria Math" panose="02040503050406030204" pitchFamily="18" charset="0"/>
                  </a:rPr>
                  <a:t>𝛼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𝑧+</a:t>
                </a:r>
                <a:r>
                  <a:rPr lang="zh-TW" altLang="en-US" b="0" i="0" smtClean="0">
                    <a:latin typeface="Cambria Math" panose="02040503050406030204" pitchFamily="18" charset="0"/>
                  </a:rPr>
                  <a:t>𝜎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^2 )</a:t>
                </a:r>
                <a:r>
                  <a:rPr lang="en-US" altLang="zh-TW" smtClean="0"/>
                  <a:t>,</a:t>
                </a:r>
                <a:r>
                  <a:rPr lang="zh-TW" altLang="en-US" smtClean="0"/>
                  <a:t> </a:t>
                </a:r>
                <a:r>
                  <a:rPr lang="en-US" altLang="zh-TW" i="0" smtClean="0">
                    <a:latin typeface="Cambria Math" panose="02040503050406030204" pitchFamily="18" charset="0"/>
                  </a:rPr>
                  <a:t>𝑁</a:t>
                </a:r>
                <a:r>
                  <a:rPr lang="en-US" altLang="zh-TW" smtClean="0"/>
                  <a:t> is Gaussian noise, 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𝑠_𝑝</a:t>
                </a:r>
                <a:r>
                  <a:rPr lang="en-US" altLang="zh-TW" smtClean="0"/>
                  <a:t> is salt-and-pepper noise by replacing proportion </a:t>
                </a:r>
                <a:r>
                  <a:rPr lang="en-US" altLang="zh-TW" i="0" smtClean="0">
                    <a:latin typeface="Cambria Math" panose="02040503050406030204" pitchFamily="18" charset="0"/>
                  </a:rPr>
                  <a:t>𝑝</a:t>
                </a:r>
                <a:r>
                  <a:rPr lang="en-US" altLang="zh-TW" smtClean="0"/>
                  <a:t> of poxels with random value in </a:t>
                </a:r>
                <a:r>
                  <a:rPr lang="en-US" altLang="zh-TW" i="0" smtClean="0">
                    <a:latin typeface="Cambria Math" panose="02040503050406030204" pitchFamily="18" charset="0"/>
                  </a:rPr>
                  <a:t>[0,1]</a:t>
                </a:r>
                <a:endParaRPr lang="en-US" altLang="zh-TW" smtClean="0"/>
              </a:p>
              <a:p>
                <a:pPr fontAlgn="base"/>
                <a:r>
                  <a:rPr lang="en-US" altLang="zh-TW" sz="1200" b="0" i="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main difference is Wiener is the optimal for Gaussian Noise while Richardson Lucy assumes Poisson Noise.</a:t>
                </a:r>
              </a:p>
              <a:p>
                <a:pPr fontAlgn="base"/>
                <a:r>
                  <a:rPr lang="en-US" altLang="zh-TW" sz="1200" b="0" i="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Poisson Noise is a better model for noise in photos captured by a Photo Diode.</a:t>
                </a:r>
              </a:p>
              <a:p>
                <a:pPr fontAlgn="base"/>
                <a:r>
                  <a:rPr lang="en-US" altLang="zh-TW" sz="1200" b="0" i="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Computationally, in the case of Gaussian Noise and Linear Convolution the solution has a closed form solution in the Maximum Likelihood / LS sense.</a:t>
                </a:r>
              </a:p>
              <a:p>
                <a:pPr fontAlgn="base"/>
                <a:r>
                  <a:rPr lang="en-US" altLang="zh-TW" sz="1200" b="0" i="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Lucy Richardson method, which is a Maximum Likelihood in the Poisson case, has no closed form solution and requires iterative approach.</a:t>
                </a:r>
              </a:p>
              <a:p>
                <a:pPr fontAlgn="base"/>
                <a:endParaRPr lang="en-US" altLang="zh-TW" sz="1200" b="0" i="0" kern="120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fontAlgn="base"/>
                <a:r>
                  <a:rPr lang="en-US" altLang="zh-TW" sz="1200" b="0" i="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https://dsp.stackexchange.com/questions/6144/deconvolution-richardson-lucy-vs-wiener-filter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mtClean="0"/>
              </a:p>
              <a:p>
                <a:endParaRPr lang="zh-TW" altLang="en-US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A16B2-CCB9-45E6-9F01-F724D45BB96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4583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Std need to be set</a:t>
            </a:r>
          </a:p>
          <a:p>
            <a:endParaRPr lang="en-US" altLang="zh-TW" sz="1200" b="0" i="0" u="none" strike="noStrike" kern="1200" baseline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know that </a:t>
            </a:r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 </a:t>
            </a:r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cannot take negative values. After all, a negative uorophore concentration can never occur in a physical sample!!</a:t>
            </a:r>
          </a:p>
          <a:p>
            <a:endParaRPr lang="en-US" altLang="zh-TW" sz="1200" b="0" i="0" u="none" strike="noStrike" kern="1200" baseline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Considering the above-described process of image formation, we know that, since </a:t>
            </a:r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 </a:t>
            </a:r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result of a convolution with a PSF, high-frequencies must be</a:t>
            </a:r>
          </a:p>
          <a:p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drastically reduced or completely removed. It is thus extremely unlikely that the true signal would include high-frequency features as </a:t>
            </a:r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they. </a:t>
            </a:r>
          </a:p>
          <a:p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 </a:t>
            </a:r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network might in principle learn this from data, </a:t>
            </a:r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blind </a:t>
            </a:r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spot methods usually fail at this and produce high-frequency artifacts.</a:t>
            </a:r>
          </a:p>
          <a:p>
            <a:endParaRPr lang="en-US" altLang="zh-TW" sz="1200" b="0" i="0" u="none" strike="noStrike" kern="1200" baseline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</a:t>
            </a:r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avoid this problem, we propose to add a convolution with the PSF after the U-Net </a:t>
            </a:r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we now interpret the </a:t>
            </a:r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output </a:t>
            </a:r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the</a:t>
            </a:r>
          </a:p>
          <a:p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convolution as an estimate of the </a:t>
            </a:r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signal, </a:t>
            </a:r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be sure that this output is consistent with our model of image formation and can e.g. not contain unrealistic high-frequency artifacts.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A16B2-CCB9-45E6-9F01-F724D45BB96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232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ground truth is derived by averaging all images.</a:t>
            </a:r>
          </a:p>
          <a:p>
            <a:endParaRPr lang="en-US" altLang="zh-TW" sz="1200" b="0" i="0" u="none" strike="noStrike" kern="1200" baseline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</a:t>
            </a:r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</a:t>
            </a:r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interesting observation that such </a:t>
            </a:r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dffierent </a:t>
            </a:r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predicted phantom</a:t>
            </a:r>
          </a:p>
          <a:p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images can lead to virtually indistinguishable denoising results after convolution with the PSF, demonstrating how ill-posed the unsupervised deconvolution</a:t>
            </a:r>
          </a:p>
          <a:p>
            <a:r>
              <a:rPr lang="en-US" altLang="zh-TW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really is.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A16B2-CCB9-45E6-9F01-F724D45BB96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4355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A16B2-CCB9-45E6-9F01-F724D45BB96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356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Every pixel</a:t>
            </a:r>
            <a:r>
              <a:rPr lang="en-US" altLang="zh-TW" baseline="0" smtClean="0"/>
              <a:t> is a neuron</a:t>
            </a:r>
            <a:endParaRPr lang="en-US" altLang="zh-TW" smtClean="0"/>
          </a:p>
          <a:p>
            <a:r>
              <a:rPr lang="en-US" altLang="zh-TW" smtClean="0"/>
              <a:t>https://cs231n.github.io/convolutional-networks/</a:t>
            </a:r>
          </a:p>
          <a:p>
            <a:r>
              <a:rPr lang="en-US" altLang="zh-TW" smtClean="0"/>
              <a:t>https://github.com/vdumoulin/conv_arithmetic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A16B2-CCB9-45E6-9F01-F724D45BB96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298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smtClean="0"/>
              <a:t>Neuron </a:t>
            </a:r>
            <a:r>
              <a:rPr lang="en-US" altLang="zh-TW" baseline="0" smtClean="0"/>
              <a:t>vs feature maps</a:t>
            </a:r>
            <a:endParaRPr lang="en-US" altLang="zh-TW" smtClean="0"/>
          </a:p>
          <a:p>
            <a:r>
              <a:rPr lang="en-US" altLang="zh-TW" smtClean="0"/>
              <a:t>Patches!!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A16B2-CCB9-45E6-9F01-F724D45BB96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784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Summation, You </a:t>
            </a:r>
            <a:r>
              <a:rPr lang="en-US" altLang="zh-TW" smtClean="0"/>
              <a:t>can remove any zero-mean noise</a:t>
            </a:r>
          </a:p>
          <a:p>
            <a:r>
              <a:rPr lang="en-US" altLang="zh-TW" smtClean="0"/>
              <a:t>X given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A16B2-CCB9-45E6-9F01-F724D45BB96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2491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Warp, Topaz, Janni, Restore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A16B2-CCB9-45E6-9F01-F724D45BB96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305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A16B2-CCB9-45E6-9F01-F724D45BB96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66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0.198%</a:t>
            </a:r>
            <a:r>
              <a:rPr lang="en-US" altLang="zh-TW" baseline="0" smtClean="0"/>
              <a:t> pixels</a:t>
            </a:r>
            <a:endParaRPr lang="en-US" altLang="zh-TW" smtClean="0"/>
          </a:p>
          <a:p>
            <a:r>
              <a:rPr lang="en-US" altLang="zh-TW" smtClean="0"/>
              <a:t>Entire image</a:t>
            </a:r>
            <a:r>
              <a:rPr lang="en-US" altLang="zh-TW" baseline="0" smtClean="0"/>
              <a:t> is still sent into network</a:t>
            </a:r>
          </a:p>
          <a:p>
            <a:r>
              <a:rPr lang="en-US" altLang="zh-TW" baseline="0" smtClean="0"/>
              <a:t>Step_per_Epoch = Samples/Batch_size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A16B2-CCB9-45E6-9F01-F724D45BB96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369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Artificial, Microscopy</a:t>
            </a:r>
            <a:endParaRPr lang="en-US" altLang="zh-TW" smtClean="0"/>
          </a:p>
          <a:p>
            <a:r>
              <a:rPr lang="en-US" altLang="zh-TW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</a:t>
            </a:r>
            <a:r>
              <a:rPr lang="en-US" altLang="zh-TW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effect if the noise is not pixel-independent</a:t>
            </a:r>
          </a:p>
          <a:p>
            <a:r>
              <a:rPr lang="en-US" altLang="zh-TW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Can’t correct the pixel-level detail</a:t>
            </a:r>
            <a:endParaRPr lang="en-US" altLang="zh-TW" sz="1200" b="0" i="0" u="none" strike="noStrike" kern="1200" baseline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A16B2-CCB9-45E6-9F01-F724D45BB96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88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Green -&gt; receptive field</a:t>
            </a:r>
          </a:p>
          <a:p>
            <a:r>
              <a:rPr lang="en-US" altLang="zh-TW" smtClean="0"/>
              <a:t>https</a:t>
            </a:r>
            <a:r>
              <a:rPr lang="en-US" altLang="zh-TW" smtClean="0"/>
              <a:t>://stackoverflow.com/questions/59265603/how-to-find-period-of-signal-autocorrelation-vs-fast-fourier-transform-vs-power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A16B2-CCB9-45E6-9F01-F724D45BB96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977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243D4-EB1C-47BC-90CF-8795D0AA22D3}" type="datetimeFigureOut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60FCD-7836-4AB1-8355-D7776F0C4E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567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243D4-EB1C-47BC-90CF-8795D0AA22D3}" type="datetimeFigureOut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60FCD-7836-4AB1-8355-D7776F0C4E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8636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243D4-EB1C-47BC-90CF-8795D0AA22D3}" type="datetimeFigureOut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60FCD-7836-4AB1-8355-D7776F0C4E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991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243D4-EB1C-47BC-90CF-8795D0AA22D3}" type="datetimeFigureOut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60FCD-7836-4AB1-8355-D7776F0C4E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14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243D4-EB1C-47BC-90CF-8795D0AA22D3}" type="datetimeFigureOut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60FCD-7836-4AB1-8355-D7776F0C4E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49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243D4-EB1C-47BC-90CF-8795D0AA22D3}" type="datetimeFigureOut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60FCD-7836-4AB1-8355-D7776F0C4E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377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243D4-EB1C-47BC-90CF-8795D0AA22D3}" type="datetimeFigureOut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60FCD-7836-4AB1-8355-D7776F0C4E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463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243D4-EB1C-47BC-90CF-8795D0AA22D3}" type="datetimeFigureOut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60FCD-7836-4AB1-8355-D7776F0C4E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908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243D4-EB1C-47BC-90CF-8795D0AA22D3}" type="datetimeFigureOut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60FCD-7836-4AB1-8355-D7776F0C4E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31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243D4-EB1C-47BC-90CF-8795D0AA22D3}" type="datetimeFigureOut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60FCD-7836-4AB1-8355-D7776F0C4E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6519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243D4-EB1C-47BC-90CF-8795D0AA22D3}" type="datetimeFigureOut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60FCD-7836-4AB1-8355-D7776F0C4E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068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243D4-EB1C-47BC-90CF-8795D0AA22D3}" type="datetimeFigureOut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60FCD-7836-4AB1-8355-D7776F0C4E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7475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9.png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arpem.com/warp/?page_id=389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3600" smtClean="0"/>
              <a:t>Self-supervised denoising</a:t>
            </a:r>
            <a:endParaRPr lang="zh-TW" altLang="en-US" sz="3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mtClean="0"/>
              <a:t>Szu-Chi Chung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543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5532" y="900835"/>
                <a:ext cx="2676699" cy="82613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sz="2000" smtClean="0"/>
                  <a:t>400 gray images with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180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×180</m:t>
                    </m:r>
                  </m:oMath>
                </a14:m>
                <a:r>
                  <a:rPr lang="zh-TW" altLang="en-US" sz="2000" smtClean="0"/>
                  <a:t> </a:t>
                </a:r>
                <a:r>
                  <a:rPr lang="en-US" altLang="zh-TW" sz="2000" smtClean="0"/>
                  <a:t>pixels</a:t>
                </a:r>
                <a:endParaRPr lang="zh-TW" altLang="en-US" sz="200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532" y="900835"/>
                <a:ext cx="2676699" cy="826135"/>
              </a:xfrm>
              <a:blipFill>
                <a:blip r:embed="rId2"/>
                <a:stretch>
                  <a:fillRect l="-2506" t="-8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內容版面配置區 2"/>
          <p:cNvSpPr txBox="1">
            <a:spLocks/>
          </p:cNvSpPr>
          <p:nvPr/>
        </p:nvSpPr>
        <p:spPr>
          <a:xfrm>
            <a:off x="625532" y="1918882"/>
            <a:ext cx="2914081" cy="11881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Mimic shot (Poisson) and readout noise (Gaussian), exposure of fluorescence microscopy</a:t>
            </a:r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24" y="389177"/>
            <a:ext cx="8274076" cy="60038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816" y="3624578"/>
            <a:ext cx="4095394" cy="276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3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331" y="677862"/>
            <a:ext cx="7048501" cy="2295525"/>
          </a:xfrm>
          <a:prstGeom prst="rect">
            <a:avLst/>
          </a:prstGeo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5678632" y="190500"/>
            <a:ext cx="2676699" cy="826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Traditional</a:t>
            </a:r>
            <a:endParaRPr lang="zh-TW" altLang="en-US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8245533" y="171450"/>
            <a:ext cx="2676699" cy="826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N2V</a:t>
            </a:r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111731" y="152400"/>
            <a:ext cx="2676699" cy="826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Ground Truth</a:t>
            </a:r>
            <a:endParaRPr lang="zh-TW" altLang="en-US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282632" y="1787867"/>
            <a:ext cx="2676699" cy="8261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smtClean="0"/>
              <a:t>We do not have the information of the center pixel</a:t>
            </a:r>
            <a:endParaRPr lang="zh-TW" altLang="en-US" sz="180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825557" y="4880158"/>
            <a:ext cx="2676699" cy="826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smtClean="0"/>
              <a:t>Structured noise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758" y="3045801"/>
            <a:ext cx="5485646" cy="366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0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Structured noise [4]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If the length scale of correlations of the noise is smaller than that of the signal</a:t>
            </a:r>
          </a:p>
          <a:p>
            <a:pPr lvl="1"/>
            <a:r>
              <a:rPr lang="en-US" altLang="zh-TW" smtClean="0"/>
              <a:t>Split masking into active pixel and mask pixels (blind mask)</a:t>
            </a:r>
          </a:p>
          <a:p>
            <a:pPr lvl="1"/>
            <a:r>
              <a:rPr lang="en-US" altLang="zh-TW" smtClean="0"/>
              <a:t>Use FFT of autocorrelation to determine the mask (on background or dark frame)</a:t>
            </a:r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0" y="3661207"/>
            <a:ext cx="5599112" cy="299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65125"/>
            <a:ext cx="6134270" cy="432851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828573"/>
            <a:ext cx="11385550" cy="1565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972470" y="1924050"/>
                <a:ext cx="4316438" cy="1530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𝑆𝑆𝐼𝑀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US" altLang="zh-TW" smtClean="0"/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</m:sSubSup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mtClean="0"/>
                  <a:t>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</m:sSubSup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mtClean="0"/>
                  <a:t>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</m:sSubSup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470" y="1924050"/>
                <a:ext cx="4316438" cy="1530547"/>
              </a:xfrm>
              <a:prstGeom prst="rect">
                <a:avLst/>
              </a:prstGeom>
              <a:blipFill>
                <a:blip r:embed="rId5"/>
                <a:stretch>
                  <a:fillRect l="-282" t="-11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52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Noise Tolerant Self-Supervised Inversion [5]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mtClean="0"/>
                  <a:t>Observe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mtClean="0"/>
                  <a:t>,  g is the known forward model of the system.</a:t>
                </a:r>
              </a:p>
              <a:p>
                <a:pPr lvl="1"/>
                <a:r>
                  <a:rPr lang="en-US" altLang="zh-TW" dirty="0"/>
                  <a:t>T</a:t>
                </a:r>
                <a:r>
                  <a:rPr lang="en-US" altLang="zh-TW" dirty="0" smtClean="0"/>
                  <a:t>he self-supervised loss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mtClean="0"/>
              </a:p>
              <a:p>
                <a:pPr lvl="2"/>
                <a:r>
                  <a:rPr lang="en-US" altLang="zh-TW" smtClean="0"/>
                  <a:t>Direct solve it will result in a function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mtClean="0"/>
                  <a:t> that also amplify the noise</a:t>
                </a:r>
              </a:p>
              <a:p>
                <a:pPr lvl="1"/>
                <a:endParaRPr lang="en-US" altLang="zh-TW" smtClean="0"/>
              </a:p>
              <a:p>
                <a:pPr lvl="1"/>
                <a:r>
                  <a:rPr lang="en-US" altLang="zh-TW" smtClean="0"/>
                  <a:t>Using masking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。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。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TW" smtClean="0"/>
              </a:p>
              <a:p>
                <a:pPr lvl="2"/>
                <a:r>
                  <a:rPr lang="zh-TW" altLang="en-US" smtClean="0"/>
                  <a:t> </a:t>
                </a:r>
                <a:r>
                  <a:rPr lang="en-US" altLang="zh-TW" smtClean="0"/>
                  <a:t>we turn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。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TW" altLang="en-US" smtClean="0"/>
                  <a:t> </a:t>
                </a:r>
                <a:r>
                  <a:rPr lang="en-US" altLang="zh-TW" smtClean="0"/>
                  <a:t>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。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。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zh-TW" altLang="en-US" smtClean="0"/>
                  <a:t> </a:t>
                </a:r>
                <a:r>
                  <a:rPr lang="en-US" altLang="zh-TW" smtClean="0"/>
                  <a:t>, which is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altLang="zh-TW" smtClean="0"/>
                  <a:t>-invariant.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。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。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)|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mtClean="0"/>
              </a:p>
              <a:p>
                <a:pPr lvl="1"/>
                <a:endParaRPr lang="en-US" altLang="zh-TW" smtClean="0"/>
              </a:p>
              <a:p>
                <a:pPr lvl="1"/>
                <a:r>
                  <a:rPr lang="en-US" altLang="zh-TW" smtClean="0"/>
                  <a:t>We would like to find noise-tolerant inverse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sub>
                    </m:sSub>
                  </m:oMath>
                </a14:m>
                <a:endParaRPr lang="en-US" altLang="zh-TW" smtClean="0"/>
              </a:p>
              <a:p>
                <a:pPr lvl="2"/>
                <a:r>
                  <a:rPr lang="en-US" altLang="zh-TW" smtClean="0"/>
                  <a:t>If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smtClean="0"/>
                  <a:t> is identity, it is original noise2self</a:t>
                </a:r>
                <a:endParaRPr lang="zh-TW" altLang="en-US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5046E47F-F9CE-4C0E-8661-BB3903A36F18}"/>
              </a:ext>
            </a:extLst>
          </p:cNvPr>
          <p:cNvSpPr txBox="1"/>
          <p:nvPr/>
        </p:nvSpPr>
        <p:spPr>
          <a:xfrm>
            <a:off x="3149416" y="4758269"/>
            <a:ext cx="184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Ground truth loss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046E47F-F9CE-4C0E-8661-BB3903A36F18}"/>
                  </a:ext>
                </a:extLst>
              </p:cNvPr>
              <p:cNvSpPr txBox="1"/>
              <p:nvPr/>
            </p:nvSpPr>
            <p:spPr>
              <a:xfrm>
                <a:off x="6096000" y="4758269"/>
                <a:ext cx="18459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mtClean="0"/>
                  <a:t>Independent of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046E47F-F9CE-4C0E-8661-BB3903A36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58269"/>
                <a:ext cx="1845917" cy="369332"/>
              </a:xfrm>
              <a:prstGeom prst="rect">
                <a:avLst/>
              </a:prstGeom>
              <a:blipFill>
                <a:blip r:embed="rId4"/>
                <a:stretch>
                  <a:fillRect l="-2640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16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Noise Tolerant Self-Supervised Inversion [5]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2317569"/>
            <a:ext cx="10463212" cy="35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3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Noise Tolerant Self-Supervised Inversion [5]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Simulation data</a:t>
            </a:r>
          </a:p>
          <a:p>
            <a:pPr lvl="1"/>
            <a:r>
              <a:rPr lang="en-US" altLang="zh-TW" smtClean="0"/>
              <a:t>Apply optical point spread function</a:t>
            </a:r>
          </a:p>
          <a:p>
            <a:r>
              <a:rPr lang="en-US" altLang="zh-TW" smtClean="0"/>
              <a:t>Deconvolution performance</a:t>
            </a:r>
          </a:p>
          <a:p>
            <a:pPr lvl="1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20" y="3231894"/>
            <a:ext cx="7100711" cy="353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542" y="139700"/>
            <a:ext cx="6725716" cy="659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0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020" y="2894759"/>
            <a:ext cx="7886663" cy="378647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4755" y="294759"/>
            <a:ext cx="11988800" cy="1325563"/>
          </a:xfrm>
        </p:spPr>
        <p:txBody>
          <a:bodyPr/>
          <a:lstStyle/>
          <a:p>
            <a:r>
              <a:rPr lang="en-US" altLang="zh-TW"/>
              <a:t>Improving Blind Spot </a:t>
            </a:r>
            <a:r>
              <a:rPr lang="en-US" altLang="zh-TW" smtClean="0"/>
              <a:t>Denoising for </a:t>
            </a:r>
            <a:r>
              <a:rPr lang="en-US" altLang="zh-TW"/>
              <a:t>Microscopy</a:t>
            </a:r>
            <a:r>
              <a:rPr lang="en-US" altLang="zh-TW" smtClean="0"/>
              <a:t>[6]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𝑁𝑀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𝑁𝑀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TW" b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TW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nary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⁡(0,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TW" altLang="en-US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108412" y="6363216"/>
                <a:ext cx="435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412" y="6363216"/>
                <a:ext cx="435056" cy="369332"/>
              </a:xfrm>
              <a:prstGeom prst="rect">
                <a:avLst/>
              </a:prstGeom>
              <a:blipFill>
                <a:blip r:embed="rId5"/>
                <a:stretch>
                  <a:fillRect t="-6667" r="-14085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311129" y="6382266"/>
                <a:ext cx="4187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129" y="6382266"/>
                <a:ext cx="418769" cy="369332"/>
              </a:xfrm>
              <a:prstGeom prst="rect">
                <a:avLst/>
              </a:prstGeom>
              <a:blipFill>
                <a:blip r:embed="rId6"/>
                <a:stretch>
                  <a:fillRect t="-6557" r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83326" y="6447397"/>
                <a:ext cx="4333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326" y="6447397"/>
                <a:ext cx="43338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795924" y="6086217"/>
                <a:ext cx="127310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altLang="zh-TW" sz="1600" smtClean="0"/>
              </a:p>
              <a:p>
                <a:r>
                  <a:rPr lang="en-US" altLang="zh-TW" sz="1600" smtClean="0"/>
                  <a:t>Gaussian PSF</a:t>
                </a:r>
              </a:p>
              <a:p>
                <a:r>
                  <a:rPr lang="en-US" altLang="zh-TW" sz="1600" smtClean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TW" sz="160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TW" altLang="en-US" sz="160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924" y="6086217"/>
                <a:ext cx="1273105" cy="830997"/>
              </a:xfrm>
              <a:prstGeom prst="rect">
                <a:avLst/>
              </a:prstGeom>
              <a:blipFill>
                <a:blip r:embed="rId8"/>
                <a:stretch>
                  <a:fillRect l="-2871" r="-957" b="-80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87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-109180"/>
            <a:ext cx="10061467" cy="628614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42859" y="6241451"/>
            <a:ext cx="105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mtClean="0"/>
              <a:t>Synthetic</a:t>
            </a:r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5438775" y="6176963"/>
            <a:ext cx="266701" cy="18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6057900" y="6096001"/>
            <a:ext cx="337107" cy="26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79982" y="6024541"/>
            <a:ext cx="2794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mtClean="0"/>
              <a:t>By averaging if not available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992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Denoising Strategy [1,2]</a:t>
            </a:r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smtClean="0"/>
                  <a:t>Noisy image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mtClean="0"/>
                  <a:t> is draw from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mtClean="0"/>
              </a:p>
              <a:p>
                <a:r>
                  <a:rPr lang="en-US" altLang="zh-TW" smtClean="0"/>
                  <a:t>Assume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mtClean="0"/>
                  <a:t> </a:t>
                </a:r>
                <a:r>
                  <a:rPr lang="en-US" altLang="zh-TW" smtClean="0"/>
                  <a:t>within certain radius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b="0" smtClean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b="0" smtClean="0"/>
              </a:p>
              <a:p>
                <a:endParaRPr lang="en-US" altLang="zh-TW" smtClean="0"/>
              </a:p>
              <a:p>
                <a:r>
                  <a:rPr lang="en-US" altLang="zh-TW" smtClean="0"/>
                  <a:t>Smoothness – Gaussian, Mean, Median filter</a:t>
                </a:r>
              </a:p>
              <a:p>
                <a:r>
                  <a:rPr lang="en-US" altLang="zh-TW" smtClean="0"/>
                  <a:t>Sparsity – Wavelet, Fourier basis</a:t>
                </a:r>
              </a:p>
              <a:p>
                <a:r>
                  <a:rPr lang="en-US" altLang="zh-TW" smtClean="0"/>
                  <a:t>Compression – PCA, 2SDR, Autoencoder</a:t>
                </a:r>
              </a:p>
              <a:p>
                <a:r>
                  <a:rPr lang="en-US" altLang="zh-TW" smtClean="0"/>
                  <a:t>Self-similarity – BM3D, CNN</a:t>
                </a:r>
              </a:p>
              <a:p>
                <a:endParaRPr lang="zh-TW" altLang="en-US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645" y="3126657"/>
            <a:ext cx="3528078" cy="2611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302356" y="5853797"/>
                <a:ext cx="464460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/>
                  <a:t>Fluorescence Microscopy </a:t>
                </a:r>
                <a:r>
                  <a:rPr lang="en-US" altLang="zh-TW" smtClean="0"/>
                  <a:t>Data</a:t>
                </a:r>
              </a:p>
              <a:p>
                <a:r>
                  <a:rPr lang="en-US" altLang="zh-TW" smtClean="0"/>
                  <a:t>Cells are not static and no clean target available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mtClean="0"/>
                  <a:t> </a:t>
                </a:r>
                <a:r>
                  <a:rPr lang="en-US" altLang="zh-TW" b="1" u="sng" smtClean="0"/>
                  <a:t>Self-supervised denoising (blind)</a:t>
                </a:r>
                <a:endParaRPr lang="en-US" altLang="zh-TW" b="1" u="sng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356" y="5853797"/>
                <a:ext cx="4644605" cy="923330"/>
              </a:xfrm>
              <a:prstGeom prst="rect">
                <a:avLst/>
              </a:prstGeom>
              <a:blipFill>
                <a:blip r:embed="rId5"/>
                <a:stretch>
                  <a:fillRect l="-1181" t="-3289" r="-262"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52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21" y="2723746"/>
            <a:ext cx="7229314" cy="376137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181" y="145832"/>
            <a:ext cx="4567393" cy="245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Extension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mtClean="0"/>
                  <a:t>Modeling the noise 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mtClean="0"/>
                  <a:t>)</a:t>
                </a:r>
              </a:p>
              <a:p>
                <a:pPr lvl="1"/>
                <a:r>
                  <a:rPr lang="en-US" altLang="zh-TW"/>
                  <a:t>[7],[8</a:t>
                </a:r>
                <a:r>
                  <a:rPr lang="en-US" altLang="zh-TW" smtClean="0"/>
                  <a:t>],[</a:t>
                </a:r>
                <a:r>
                  <a:rPr lang="en-US" altLang="zh-TW"/>
                  <a:t>9</a:t>
                </a:r>
                <a:r>
                  <a:rPr lang="en-US" altLang="zh-TW" smtClean="0"/>
                  <a:t>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𝑅𝐹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</m:sSubSup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𝑅𝐹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mtClean="0"/>
              </a:p>
              <a:p>
                <a:r>
                  <a:rPr lang="en-US" altLang="zh-TW" smtClean="0"/>
                  <a:t>Beyond J-invariant</a:t>
                </a:r>
              </a:p>
              <a:p>
                <a:pPr lvl="1"/>
                <a:r>
                  <a:rPr lang="en-US" altLang="zh-TW" smtClean="0"/>
                  <a:t>[10]</a:t>
                </a:r>
              </a:p>
              <a:p>
                <a:r>
                  <a:rPr lang="en-US" altLang="zh-TW" smtClean="0"/>
                  <a:t>Apply on cryo-EM (Noise2Noise)</a:t>
                </a:r>
              </a:p>
              <a:p>
                <a:pPr lvl="1"/>
                <a:r>
                  <a:rPr lang="en-US" altLang="zh-TW" smtClean="0"/>
                  <a:t>[11,12]</a:t>
                </a:r>
                <a:endParaRPr lang="zh-TW" altLang="en-US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14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References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smtClean="0"/>
              <a:t>[1] </a:t>
            </a:r>
            <a:r>
              <a:rPr lang="en-US" altLang="zh-TW"/>
              <a:t>Batson, Joshua, and Loic Royer. "Noise2Self: Blind Denoising by Self-Supervision." </a:t>
            </a:r>
            <a:r>
              <a:rPr lang="en-US" altLang="zh-TW" i="1"/>
              <a:t>International Conference on Machine Learning</a:t>
            </a:r>
            <a:r>
              <a:rPr lang="en-US" altLang="zh-TW"/>
              <a:t>. 2019</a:t>
            </a:r>
            <a:r>
              <a:rPr lang="en-US" altLang="zh-TW" smtClean="0"/>
              <a:t>.</a:t>
            </a:r>
          </a:p>
          <a:p>
            <a:pPr marL="0" indent="0">
              <a:buNone/>
            </a:pPr>
            <a:r>
              <a:rPr lang="en-US" altLang="zh-TW" smtClean="0"/>
              <a:t>[2] </a:t>
            </a:r>
            <a:r>
              <a:rPr lang="en-US" altLang="zh-TW"/>
              <a:t>Krull, Alexander, Tim-Oliver Buchholz, and Florian Jug. "Noise2void-learning denoising from single noisy images." </a:t>
            </a:r>
            <a:r>
              <a:rPr lang="en-US" altLang="zh-TW" i="1"/>
              <a:t>Proceedings of the IEEE Conference on Computer Vision and Pattern Recognition</a:t>
            </a:r>
            <a:r>
              <a:rPr lang="en-US" altLang="zh-TW"/>
              <a:t>. 2019.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/>
              <a:t>[3] Lehtinen, Jaakko, et al. "Noise2Noise: Learning Image Restoration without Clean Data." International Conference on Machine Learning. 2018</a:t>
            </a:r>
            <a:r>
              <a:rPr lang="en-US" altLang="zh-TW" smtClean="0"/>
              <a:t>.</a:t>
            </a:r>
          </a:p>
          <a:p>
            <a:pPr marL="0" indent="0">
              <a:buNone/>
            </a:pPr>
            <a:r>
              <a:rPr lang="en-US" altLang="zh-TW" smtClean="0"/>
              <a:t>[</a:t>
            </a:r>
            <a:r>
              <a:rPr lang="en-US" altLang="zh-TW"/>
              <a:t>4] Broaddus, Coleman, et al. "Removing Structured Noise with Self-Supervised Blind-Spot Networks." </a:t>
            </a:r>
            <a:r>
              <a:rPr lang="en-US" altLang="zh-TW" i="1"/>
              <a:t>2020 IEEE 17th International Symposium on Biomedical Imaging (ISBI)</a:t>
            </a:r>
            <a:r>
              <a:rPr lang="en-US" altLang="zh-TW"/>
              <a:t>. IEEE, 2020.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[5] </a:t>
            </a:r>
            <a:r>
              <a:rPr lang="en-US" altLang="zh-TW"/>
              <a:t>Kobayashi, Hirofumi, et al. "Image Deconvolution via Noise-Tolerant Self-Supervised Inversion." </a:t>
            </a:r>
            <a:r>
              <a:rPr lang="en-US" altLang="zh-TW" i="1"/>
              <a:t>arXiv preprint arXiv:2006.06156</a:t>
            </a:r>
            <a:r>
              <a:rPr lang="en-US" altLang="zh-TW"/>
              <a:t> (2020).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[6] </a:t>
            </a:r>
            <a:r>
              <a:rPr lang="en-US" altLang="zh-TW"/>
              <a:t>Goncharova, A. S., Honigmann, A., Jug, F., &amp; Krull, A. (2020). Improving Blind Spot Denoising for Microscopy. </a:t>
            </a:r>
            <a:r>
              <a:rPr lang="en-US" altLang="zh-TW" i="1"/>
              <a:t>arXiv preprint arXiv:2008.08414</a:t>
            </a:r>
            <a:r>
              <a:rPr lang="en-US" altLang="zh-TW"/>
              <a:t>.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44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References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TW"/>
              <a:t>[7] Krull, Alexander, Tomas Vicar, and Florian Jug. "Probabilistic noise2void: Unsupervised content-aware denoising." arXiv preprint arXiv:1906.00651 (2019</a:t>
            </a:r>
            <a:r>
              <a:rPr lang="en-US" altLang="zh-TW" smtClean="0"/>
              <a:t>).</a:t>
            </a:r>
          </a:p>
          <a:p>
            <a:pPr marL="0" indent="0">
              <a:buNone/>
            </a:pPr>
            <a:r>
              <a:rPr lang="en-US" altLang="zh-TW"/>
              <a:t>[8] Prakash, M., Lalit, M., Tomancak, P., Krul, A., &amp; Jug, F. (2020, April). Fully unsupervised probabilistic noise2void. In 2020 IEEE 17th International Symposium on Biomedical Imaging (ISBI) (pp. 154-158). IEEE</a:t>
            </a:r>
            <a:r>
              <a:rPr lang="en-US" altLang="zh-TW" smtClean="0"/>
              <a:t>.</a:t>
            </a:r>
          </a:p>
          <a:p>
            <a:pPr marL="0" indent="0">
              <a:buNone/>
            </a:pPr>
            <a:r>
              <a:rPr lang="en-US" altLang="zh-TW"/>
              <a:t>[9] Laine, S., Karras, T., Lehtinen, J., &amp; Aila, T. (2019). High-quality self-supervised deep image denoising. In </a:t>
            </a:r>
            <a:r>
              <a:rPr lang="en-US" altLang="zh-TW" i="1"/>
              <a:t>Advances in Neural Information Processing Systems </a:t>
            </a:r>
            <a:r>
              <a:rPr lang="en-US" altLang="zh-TW"/>
              <a:t>(pp. 6970-6980</a:t>
            </a:r>
            <a:r>
              <a:rPr lang="en-US" altLang="zh-TW" smtClean="0"/>
              <a:t>).</a:t>
            </a:r>
          </a:p>
          <a:p>
            <a:pPr marL="0" indent="0">
              <a:buNone/>
            </a:pPr>
            <a:r>
              <a:rPr lang="en-US" altLang="zh-TW" smtClean="0"/>
              <a:t>[10] </a:t>
            </a:r>
            <a:r>
              <a:rPr lang="en-US" altLang="zh-TW"/>
              <a:t>Xie, Yaochen, Zhengyang Wang, and Shuiwang Ji. "Noise2Same: Optimizing A Self-Supervised Bound for Image Denoising." </a:t>
            </a:r>
            <a:r>
              <a:rPr lang="en-US" altLang="zh-TW" i="1"/>
              <a:t>Advances in Neural Information Processing Systems</a:t>
            </a:r>
            <a:r>
              <a:rPr lang="en-US" altLang="zh-TW"/>
              <a:t> 33 (2020</a:t>
            </a:r>
            <a:r>
              <a:rPr lang="en-US" altLang="zh-TW" smtClean="0"/>
              <a:t>).</a:t>
            </a:r>
          </a:p>
          <a:p>
            <a:pPr marL="0" indent="0">
              <a:buNone/>
            </a:pPr>
            <a:r>
              <a:rPr lang="en-US" altLang="zh-TW" smtClean="0"/>
              <a:t>[11] </a:t>
            </a:r>
            <a:r>
              <a:rPr lang="en-US" altLang="zh-TW"/>
              <a:t>Bepler, T., Kelley, K., Noble, A. J., &amp; Berger, B. (2020). Topaz-Denoise: general deep denoising models for cryoEM and cryoET. </a:t>
            </a:r>
            <a:r>
              <a:rPr lang="en-US" altLang="zh-TW" i="1"/>
              <a:t>Nature communications</a:t>
            </a:r>
            <a:r>
              <a:rPr lang="en-US" altLang="zh-TW"/>
              <a:t>, </a:t>
            </a:r>
            <a:r>
              <a:rPr lang="en-US" altLang="zh-TW" i="1"/>
              <a:t>11</a:t>
            </a:r>
            <a:r>
              <a:rPr lang="en-US" altLang="zh-TW"/>
              <a:t>(1), 1-12</a:t>
            </a:r>
            <a:r>
              <a:rPr lang="en-US" altLang="zh-TW" smtClean="0"/>
              <a:t>.</a:t>
            </a:r>
          </a:p>
          <a:p>
            <a:pPr marL="0" indent="0">
              <a:buNone/>
            </a:pPr>
            <a:r>
              <a:rPr lang="en-US" altLang="zh-TW" smtClean="0"/>
              <a:t>[12] </a:t>
            </a:r>
            <a:r>
              <a:rPr lang="en-US" altLang="zh-TW"/>
              <a:t>Palovcak, E., Asarnow, D., Campbell, M. G., Yu, Z., &amp; Cheng, Y. (2020). Enhancing SNR and generating contrast for cryo-EM images with convolutional neural networks. </a:t>
            </a:r>
            <a:r>
              <a:rPr lang="en-US" altLang="zh-TW" i="1"/>
              <a:t>bioRxiv</a:t>
            </a:r>
            <a:r>
              <a:rPr lang="en-US" altLang="zh-TW"/>
              <a:t>.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46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Convolutional Neural Network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The assumption of local receptive field</a:t>
            </a:r>
          </a:p>
          <a:p>
            <a:pPr lvl="1"/>
            <a:r>
              <a:rPr lang="en-US" altLang="zh-TW" smtClean="0"/>
              <a:t>Weight sharing</a:t>
            </a:r>
          </a:p>
          <a:p>
            <a:pPr lvl="1"/>
            <a:r>
              <a:rPr lang="en-US" altLang="zh-TW" smtClean="0"/>
              <a:t>Local connected</a:t>
            </a:r>
          </a:p>
          <a:p>
            <a:endParaRPr lang="en-US" altLang="zh-TW" smtClean="0"/>
          </a:p>
          <a:p>
            <a:r>
              <a:rPr lang="en-US" altLang="zh-TW" smtClean="0"/>
              <a:t>The receptive filed is increasing </a:t>
            </a:r>
          </a:p>
          <a:p>
            <a:pPr marL="0" indent="0">
              <a:buNone/>
            </a:pPr>
            <a:r>
              <a:rPr lang="en-US" altLang="zh-TW"/>
              <a:t>w</a:t>
            </a:r>
            <a:r>
              <a:rPr lang="en-US" altLang="zh-TW" smtClean="0"/>
              <a:t>ith the number of convolution layer</a:t>
            </a:r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407" y="1936954"/>
            <a:ext cx="5095639" cy="45998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0" y="4648090"/>
            <a:ext cx="3534354" cy="220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2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Traditional 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mtClean="0"/>
                  <a:t>The receptive field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𝑅𝐹</m:t>
                            </m:r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altLang="zh-TW" smtClean="0"/>
              </a:p>
              <a:p>
                <a:endParaRPr lang="en-US" altLang="zh-TW"/>
              </a:p>
              <a:p>
                <a:r>
                  <a:rPr lang="en-US" altLang="zh-TW" smtClean="0"/>
                  <a:t>Traditionally, we have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𝑅𝐹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zh-TW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𝑎𝑟𝑔𝑚𝑖𝑛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𝑅𝐹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zh-TW" altLang="en-US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840" y="2062076"/>
            <a:ext cx="32004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4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427124"/>
            <a:ext cx="10515600" cy="1325563"/>
          </a:xfrm>
        </p:spPr>
        <p:txBody>
          <a:bodyPr/>
          <a:lstStyle/>
          <a:p>
            <a:r>
              <a:rPr lang="en-US" altLang="zh-TW" smtClean="0"/>
              <a:t>Noise2Noise [3]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mtClean="0"/>
                  <a:t>Noise2noie suggests that assume we have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altLang="zh-TW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endParaRPr lang="en-US" altLang="zh-TW" smtClean="0"/>
              </a:p>
              <a:p>
                <a:pPr lvl="1"/>
                <a:r>
                  <a:rPr lang="en-US" altLang="zh-TW" smtClean="0"/>
                  <a:t>We can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altLang="zh-TW" smtClean="0"/>
                  <a:t> instead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endParaRPr lang="en-US" altLang="zh-TW" smtClean="0"/>
              </a:p>
              <a:p>
                <a:pPr lvl="1"/>
                <a:r>
                  <a:rPr lang="en-US" altLang="zh-TW" smtClean="0"/>
                  <a:t>Use training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𝑅𝐹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zh-TW" smtClean="0"/>
              </a:p>
              <a:p>
                <a:endParaRPr lang="en-US" altLang="zh-TW" smtClean="0"/>
              </a:p>
              <a:p>
                <a:r>
                  <a:rPr lang="en-US" altLang="zh-TW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mtClean="0"/>
                  <a:t> loss: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/>
                    </m:sSub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zh-TW" smtClean="0"/>
              </a:p>
              <a:p>
                <a:pPr lvl="1"/>
                <a:r>
                  <a:rPr lang="en-US" altLang="zh-TW" smtClean="0"/>
                  <a:t>If noise is independent</a:t>
                </a:r>
              </a:p>
              <a:p>
                <a:endParaRPr lang="en-US" altLang="zh-TW" smtClean="0"/>
              </a:p>
              <a:p>
                <a:endParaRPr lang="zh-TW" altLang="en-US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201" y="719363"/>
            <a:ext cx="2965799" cy="3442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103825" y="5122055"/>
                <a:ext cx="4853123" cy="45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825" y="5122055"/>
                <a:ext cx="4853123" cy="459678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5046E47F-F9CE-4C0E-8661-BB3903A36F18}"/>
              </a:ext>
            </a:extLst>
          </p:cNvPr>
          <p:cNvSpPr txBox="1"/>
          <p:nvPr/>
        </p:nvSpPr>
        <p:spPr>
          <a:xfrm>
            <a:off x="3748980" y="5592086"/>
            <a:ext cx="184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Ground truth loss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46E47F-F9CE-4C0E-8661-BB3903A36F18}"/>
              </a:ext>
            </a:extLst>
          </p:cNvPr>
          <p:cNvSpPr txBox="1"/>
          <p:nvPr/>
        </p:nvSpPr>
        <p:spPr>
          <a:xfrm>
            <a:off x="2479703" y="5602439"/>
            <a:ext cx="184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Noisy loss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046E47F-F9CE-4C0E-8661-BB3903A36F18}"/>
              </a:ext>
            </a:extLst>
          </p:cNvPr>
          <p:cNvSpPr txBox="1"/>
          <p:nvPr/>
        </p:nvSpPr>
        <p:spPr>
          <a:xfrm>
            <a:off x="5641686" y="5596976"/>
            <a:ext cx="184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Noisy variance</a:t>
            </a:r>
            <a:endParaRPr lang="zh-TW" alt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796" y="5085187"/>
            <a:ext cx="4417863" cy="1600453"/>
          </a:xfrm>
          <a:prstGeom prst="rect">
            <a:avLst/>
          </a:prstGeom>
        </p:spPr>
      </p:pic>
      <p:cxnSp>
        <p:nvCxnSpPr>
          <p:cNvPr id="62" name="直線單箭頭接點 61"/>
          <p:cNvCxnSpPr/>
          <p:nvPr/>
        </p:nvCxnSpPr>
        <p:spPr>
          <a:xfrm flipH="1" flipV="1">
            <a:off x="6797040" y="4809508"/>
            <a:ext cx="281940" cy="257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7078980" y="4754753"/>
            <a:ext cx="810608" cy="31130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31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Noise2Noise </a:t>
            </a:r>
            <a:r>
              <a:rPr lang="en-US" altLang="zh-TW" smtClean="0"/>
              <a:t>[11,12]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Movies						</a:t>
            </a:r>
          </a:p>
          <a:p>
            <a:endParaRPr lang="en-US" altLang="zh-TW" smtClean="0"/>
          </a:p>
          <a:p>
            <a:endParaRPr lang="en-US" altLang="zh-TW"/>
          </a:p>
          <a:p>
            <a:endParaRPr lang="en-US" altLang="zh-TW" smtClean="0"/>
          </a:p>
          <a:p>
            <a:endParaRPr lang="en-US" altLang="zh-TW"/>
          </a:p>
          <a:p>
            <a:pPr marL="1371600" lvl="3" indent="0">
              <a:buNone/>
            </a:pPr>
            <a:endParaRPr lang="en-US" altLang="zh-TW" smtClean="0"/>
          </a:p>
          <a:p>
            <a:pPr lvl="8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054" y="2620568"/>
            <a:ext cx="614312" cy="11327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360" y="2583400"/>
            <a:ext cx="572393" cy="5625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361" y="3304776"/>
            <a:ext cx="572392" cy="562579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2827121" y="2761173"/>
            <a:ext cx="1107974" cy="184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2888845" y="3186942"/>
            <a:ext cx="996565" cy="157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4973243" y="2883031"/>
            <a:ext cx="808790" cy="3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5003508" y="3620691"/>
            <a:ext cx="785003" cy="3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915433" y="3461199"/>
            <a:ext cx="348723" cy="3566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917743" y="2674906"/>
            <a:ext cx="348723" cy="3566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Picture 2" descr="Restored proteasom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575" y="4182991"/>
            <a:ext cx="4771039" cy="231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7290700" y="1084771"/>
            <a:ext cx="406310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/>
              <a:t>Tomogram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/>
              <a:t>(3D) –Tilt </a:t>
            </a:r>
            <a:r>
              <a:rPr lang="en-US" altLang="zh-TW" sz="2800" smtClean="0"/>
              <a:t>series</a:t>
            </a:r>
          </a:p>
          <a:p>
            <a:r>
              <a:rPr lang="en-US" altLang="zh-TW" sz="2800" smtClean="0"/>
              <a:t>(enven-odd reconstruct)</a:t>
            </a:r>
            <a:endParaRPr lang="en-US" altLang="zh-TW" sz="2800"/>
          </a:p>
        </p:txBody>
      </p:sp>
      <p:sp>
        <p:nvSpPr>
          <p:cNvPr id="15" name="矩形 14"/>
          <p:cNvSpPr/>
          <p:nvPr/>
        </p:nvSpPr>
        <p:spPr>
          <a:xfrm>
            <a:off x="7570941" y="4487109"/>
            <a:ext cx="382822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smtClean="0"/>
              <a:t>3D Structure – Half maps</a:t>
            </a:r>
          </a:p>
          <a:p>
            <a:r>
              <a:rPr lang="en-US" altLang="zh-TW" sz="2800" smtClean="0"/>
              <a:t>(</a:t>
            </a:r>
            <a:r>
              <a:rPr lang="en-US" altLang="zh-TW" sz="2800" smtClean="0">
                <a:hlinkClick r:id="rId6"/>
              </a:rPr>
              <a:t>Warp</a:t>
            </a:r>
            <a:r>
              <a:rPr lang="en-US" altLang="zh-TW" sz="2800" smtClean="0"/>
              <a:t>)</a:t>
            </a:r>
            <a:endParaRPr lang="en-US" altLang="zh-TW" sz="2800"/>
          </a:p>
        </p:txBody>
      </p:sp>
      <p:grpSp>
        <p:nvGrpSpPr>
          <p:cNvPr id="19" name="群組 18"/>
          <p:cNvGrpSpPr/>
          <p:nvPr/>
        </p:nvGrpSpPr>
        <p:grpSpPr>
          <a:xfrm>
            <a:off x="6936191" y="2148424"/>
            <a:ext cx="5118985" cy="1717312"/>
            <a:chOff x="6948163" y="2038878"/>
            <a:chExt cx="5657472" cy="1852249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48163" y="2039877"/>
              <a:ext cx="1863078" cy="1827478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24091" y="2038878"/>
              <a:ext cx="1882124" cy="1852249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16812" y="2038878"/>
              <a:ext cx="1888823" cy="1828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642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Noise2Void [2]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mtClean="0"/>
                  <a:t>If we only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𝑅𝐹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zh-TW"/>
              </a:p>
              <a:p>
                <a:pPr lvl="1"/>
                <a:r>
                  <a:rPr lang="en-US" altLang="zh-TW"/>
                  <a:t>To avoid learning from identity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𝑅𝐹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zh-TW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𝑎𝑟𝑔𝑚𝑖𝑛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𝑅𝐹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altLang="zh-TW" smtClean="0"/>
              </a:p>
              <a:p>
                <a:endParaRPr lang="en-US" altLang="zh-TW" smtClean="0"/>
              </a:p>
              <a:p>
                <a:r>
                  <a:rPr lang="en-US" altLang="zh-TW" smtClean="0"/>
                  <a:t>Connect to Noise2Self [1]</a:t>
                </a:r>
                <a:endParaRPr lang="zh-TW" altLang="en-US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187" y="1153197"/>
            <a:ext cx="3042584" cy="3585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386657" y="4774237"/>
                <a:ext cx="4704108" cy="45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657" y="4774237"/>
                <a:ext cx="4704108" cy="459678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5046E47F-F9CE-4C0E-8661-BB3903A36F18}"/>
              </a:ext>
            </a:extLst>
          </p:cNvPr>
          <p:cNvSpPr txBox="1"/>
          <p:nvPr/>
        </p:nvSpPr>
        <p:spPr>
          <a:xfrm>
            <a:off x="4130491" y="5206994"/>
            <a:ext cx="184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Ground truth loss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046E47F-F9CE-4C0E-8661-BB3903A36F18}"/>
              </a:ext>
            </a:extLst>
          </p:cNvPr>
          <p:cNvSpPr txBox="1"/>
          <p:nvPr/>
        </p:nvSpPr>
        <p:spPr>
          <a:xfrm>
            <a:off x="2163492" y="5184186"/>
            <a:ext cx="243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Self-supervised loss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046E47F-F9CE-4C0E-8661-BB3903A36F18}"/>
              </a:ext>
            </a:extLst>
          </p:cNvPr>
          <p:cNvSpPr txBox="1"/>
          <p:nvPr/>
        </p:nvSpPr>
        <p:spPr>
          <a:xfrm>
            <a:off x="5934150" y="5206994"/>
            <a:ext cx="184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Noisy variance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046E47F-F9CE-4C0E-8661-BB3903A36F18}"/>
                  </a:ext>
                </a:extLst>
              </p:cNvPr>
              <p:cNvSpPr txBox="1"/>
              <p:nvPr/>
            </p:nvSpPr>
            <p:spPr>
              <a:xfrm>
                <a:off x="618513" y="4864583"/>
                <a:ext cx="18459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mtClean="0"/>
                  <a:t>If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mtClean="0"/>
                  <a:t> is J-invariant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046E47F-F9CE-4C0E-8661-BB3903A36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13" y="4864583"/>
                <a:ext cx="1845917" cy="369332"/>
              </a:xfrm>
              <a:prstGeom prst="rect">
                <a:avLst/>
              </a:prstGeom>
              <a:blipFill>
                <a:blip r:embed="rId5"/>
                <a:stretch>
                  <a:fillRect l="-2640" t="-983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2">
                <a:extLst>
                  <a:ext uri="{FF2B5EF4-FFF2-40B4-BE49-F238E27FC236}">
                    <a16:creationId xmlns:a16="http://schemas.microsoft.com/office/drawing/2014/main" id="{E2D269E0-35B7-42F7-814B-52D216C6FF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0682" y="5494790"/>
                <a:ext cx="8739452" cy="13489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2200" dirty="0" smtClean="0"/>
                  <a:t>We call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22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sz="22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TW" sz="2200" dirty="0"/>
                  <a:t>is </a:t>
                </a:r>
                <a14:m>
                  <m:oMath xmlns:m="http://schemas.openxmlformats.org/officeDocument/2006/math">
                    <m:r>
                      <a:rPr lang="en-US" altLang="zh-TW" sz="2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altLang="zh-TW" sz="2200" b="1" dirty="0"/>
                  <a:t>-invariant</a:t>
                </a:r>
                <a:r>
                  <a:rPr lang="en-US" altLang="zh-TW" sz="2200" dirty="0"/>
                  <a:t> if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altLang="zh-TW" sz="2200" smtClean="0"/>
                  <a:t> be a partition </a:t>
                </a:r>
                <a:r>
                  <a:rPr lang="en-US" altLang="zh-TW" sz="2200" dirty="0"/>
                  <a:t>of </a:t>
                </a:r>
                <a:r>
                  <a:rPr lang="en-US" altLang="zh-TW" sz="2200"/>
                  <a:t>the </a:t>
                </a:r>
                <a:r>
                  <a:rPr lang="en-US" altLang="zh-TW" sz="2200" smtClean="0"/>
                  <a:t>dimensions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zh-TW" altLang="en-US" sz="2200" dirty="0"/>
                  <a:t> </a:t>
                </a:r>
                <a:r>
                  <a:rPr lang="en-US" altLang="zh-TW" sz="2200" dirty="0"/>
                  <a:t>and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200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TW" sz="22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TW" sz="2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lang="en-US" altLang="zh-TW" sz="2200" b="1" i="1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200" i="1" dirty="0" smtClean="0"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TW" sz="2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TW" sz="2200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sz="2200" dirty="0"/>
                  <a:t> does not depend on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sz="2200" dirty="0"/>
                  <a:t> 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200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TW" sz="22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TW" sz="2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0" name="內容版面配置區 2">
                <a:extLst>
                  <a:ext uri="{FF2B5EF4-FFF2-40B4-BE49-F238E27FC236}">
                    <a16:creationId xmlns:a16="http://schemas.microsoft.com/office/drawing/2014/main" id="{E2D269E0-35B7-42F7-814B-52D216C6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682" y="5494790"/>
                <a:ext cx="8739452" cy="1348959"/>
              </a:xfrm>
              <a:prstGeom prst="rect">
                <a:avLst/>
              </a:prstGeom>
              <a:blipFill>
                <a:blip r:embed="rId6"/>
                <a:stretch>
                  <a:fillRect l="-907" t="-495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9353136" y="4719871"/>
            <a:ext cx="185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/>
              <a:t>pixel i</a:t>
            </a:r>
            <a:r>
              <a:rPr lang="en-US" altLang="zh-TW" smtClean="0"/>
              <a:t> (blind spot)</a:t>
            </a:r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9810336" y="1321356"/>
            <a:ext cx="76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mtClean="0"/>
              <a:t>Target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25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Masking scheme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Uniform Pixel Selection</a:t>
            </a:r>
          </a:p>
          <a:p>
            <a:pPr lvl="1"/>
            <a:r>
              <a:rPr lang="en-US" altLang="zh-TW" smtClean="0"/>
              <a:t>Replace i with a randomly selected pixel in a square window around it</a:t>
            </a:r>
          </a:p>
          <a:p>
            <a:r>
              <a:rPr lang="en-US" altLang="zh-TW" smtClean="0"/>
              <a:t>Gaussian</a:t>
            </a:r>
          </a:p>
          <a:p>
            <a:pPr lvl="1"/>
            <a:r>
              <a:rPr lang="en-US" altLang="zh-TW" smtClean="0"/>
              <a:t>Add random Gaussian noise on pixel i</a:t>
            </a:r>
          </a:p>
          <a:p>
            <a:r>
              <a:rPr lang="en-US" altLang="zh-TW" smtClean="0"/>
              <a:t>Gaussian Fitting</a:t>
            </a:r>
          </a:p>
          <a:p>
            <a:pPr lvl="1"/>
            <a:r>
              <a:rPr lang="en-US" altLang="zh-TW" smtClean="0"/>
              <a:t>Calculate 1D Gaussian distribution of a square neighborhood fo pixel i and draw a value from the distribution to replace it</a:t>
            </a:r>
          </a:p>
        </p:txBody>
      </p:sp>
    </p:spTree>
    <p:extLst>
      <p:ext uri="{BB962C8B-B14F-4D97-AF65-F5344CB8AC3E}">
        <p14:creationId xmlns:p14="http://schemas.microsoft.com/office/powerpoint/2010/main" val="341578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Implementation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mtClean="0"/>
                  <a:t>To avoid calculating the entire image</a:t>
                </a:r>
              </a:p>
              <a:p>
                <a:pPr lvl="1"/>
                <a:r>
                  <a:rPr lang="en-US" altLang="zh-TW" smtClean="0"/>
                  <a:t>For given images, prepared randomly extract patches of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zh-TW" altLang="en-US" smtClean="0"/>
                  <a:t> </a:t>
                </a:r>
                <a:r>
                  <a:rPr lang="en-US" altLang="zh-TW" smtClean="0"/>
                  <a:t>pixels.</a:t>
                </a:r>
              </a:p>
              <a:p>
                <a:pPr lvl="1"/>
                <a:r>
                  <a:rPr lang="en-US" altLang="zh-TW" smtClean="0"/>
                  <a:t>During training, for each patch sample in current batch, randomly select N pixels using stratified sampling</a:t>
                </a:r>
              </a:p>
              <a:p>
                <a:pPr lvl="2"/>
                <a:r>
                  <a:rPr lang="en-US" altLang="zh-TW" smtClean="0"/>
                  <a:t>On-the-fly mask these pixels as input and used original pixel as output</a:t>
                </a:r>
              </a:p>
              <a:p>
                <a:pPr lvl="2"/>
                <a:r>
                  <a:rPr lang="en-US" altLang="zh-TW" smtClean="0"/>
                  <a:t>Calculate loss on these selected pixels (blind spots) </a:t>
                </a:r>
                <a:endParaRPr lang="zh-TW" altLang="en-US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378" y="4417089"/>
            <a:ext cx="693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0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9380</TotalTime>
  <Words>2744</Words>
  <Application>Microsoft Office PowerPoint</Application>
  <PresentationFormat>寬螢幕</PresentationFormat>
  <Paragraphs>214</Paragraphs>
  <Slides>23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0" baseType="lpstr">
      <vt:lpstr>新細明體</vt:lpstr>
      <vt:lpstr>Arial</vt:lpstr>
      <vt:lpstr>Calibri</vt:lpstr>
      <vt:lpstr>Calibri Light</vt:lpstr>
      <vt:lpstr>Cambria Math</vt:lpstr>
      <vt:lpstr>Times New Roman</vt:lpstr>
      <vt:lpstr>Office 佈景主題</vt:lpstr>
      <vt:lpstr>Self-supervised denoising</vt:lpstr>
      <vt:lpstr>Denoising Strategy [1,2]</vt:lpstr>
      <vt:lpstr>Convolutional Neural Network</vt:lpstr>
      <vt:lpstr>Traditional </vt:lpstr>
      <vt:lpstr>Noise2Noise [3]</vt:lpstr>
      <vt:lpstr>Noise2Noise [11,12]</vt:lpstr>
      <vt:lpstr>Noise2Void [2]</vt:lpstr>
      <vt:lpstr>Masking scheme</vt:lpstr>
      <vt:lpstr>Implementation</vt:lpstr>
      <vt:lpstr>PowerPoint 簡報</vt:lpstr>
      <vt:lpstr>PowerPoint 簡報</vt:lpstr>
      <vt:lpstr>Structured noise [4]</vt:lpstr>
      <vt:lpstr>PowerPoint 簡報</vt:lpstr>
      <vt:lpstr>Noise Tolerant Self-Supervised Inversion [5]</vt:lpstr>
      <vt:lpstr>Noise Tolerant Self-Supervised Inversion [5]</vt:lpstr>
      <vt:lpstr>Noise Tolerant Self-Supervised Inversion [5]</vt:lpstr>
      <vt:lpstr>PowerPoint 簡報</vt:lpstr>
      <vt:lpstr>Improving Blind Spot Denoising for Microscopy[6]</vt:lpstr>
      <vt:lpstr>PowerPoint 簡報</vt:lpstr>
      <vt:lpstr>PowerPoint 簡報</vt:lpstr>
      <vt:lpstr>Extension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Noise2Self: Blind Denoising by Self-Supervision</dc:title>
  <dc:creator>user</dc:creator>
  <cp:lastModifiedBy>phonchi</cp:lastModifiedBy>
  <cp:revision>198</cp:revision>
  <dcterms:created xsi:type="dcterms:W3CDTF">2020-11-13T09:26:23Z</dcterms:created>
  <dcterms:modified xsi:type="dcterms:W3CDTF">2020-12-01T08:22:20Z</dcterms:modified>
</cp:coreProperties>
</file>